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9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12" Type="http://schemas.openxmlformats.org/officeDocument/2006/relationships/image" Target="../media/image30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5" Type="http://schemas.openxmlformats.org/officeDocument/2006/relationships/image" Target="../media/image3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Relationship Id="rId14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7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87141B-345B-461C-A69E-A3DFFD1615C7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4" name="Chỗ dành sẵn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 smtClean="0"/>
          </a:p>
        </p:txBody>
      </p:sp>
      <p:sp>
        <p:nvSpPr>
          <p:cNvPr id="5" name="Chỗ dành sẵn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noProof="0" smtClean="0"/>
              <a:t>Bấm &amp; sửa kiểu tiêu đề</a:t>
            </a:r>
          </a:p>
          <a:p>
            <a:pPr lvl="1"/>
            <a:r>
              <a:rPr lang="vi-VN" noProof="0" smtClean="0"/>
              <a:t>Mức hai</a:t>
            </a:r>
          </a:p>
          <a:p>
            <a:pPr lvl="2"/>
            <a:r>
              <a:rPr lang="vi-VN" noProof="0" smtClean="0"/>
              <a:t>Mức ba</a:t>
            </a:r>
          </a:p>
          <a:p>
            <a:pPr lvl="3"/>
            <a:r>
              <a:rPr lang="vi-VN" noProof="0" smtClean="0"/>
              <a:t>Mức bốn</a:t>
            </a:r>
          </a:p>
          <a:p>
            <a:pPr lvl="4"/>
            <a:r>
              <a:rPr lang="vi-VN" noProof="0" smtClean="0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C68B5E-39E0-4BBA-8CF4-721776A7693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4100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1D49DB-D6A2-4638-B249-0B835DEC4E09}" type="slidenum">
              <a:rPr 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30129-6C5F-40C4-811B-2240AC7B40C0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51B2B-4481-4D85-9CDD-B46D4858441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FCD8C-4587-4110-854C-35C294AAA732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DB068-BFAD-43F6-ADFB-F568A3BE51F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0E5E9-AFA7-4D34-BC0D-EC31C76A051C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B0837-3F76-48C1-BDC4-121F5337210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AD427-FE54-4FFB-AEAC-D314E58462B1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042D6-93C2-45AE-8D27-77846658D90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A2F75-3CC9-45B2-B409-2C94C2515055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E3D2-5B13-4370-BAFE-FA48C8C1D8E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43E50-1CEE-48D8-A452-1EA08FC7E433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48571-587C-4670-B219-DEC4C7CC2EE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9E384-6F0A-46BD-9B57-45BF9A544E74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1196E-2CD6-41D2-B1FF-01FFCD9B0B2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7385A-6A19-4429-A194-286714FD257A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8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B19AD-135A-404C-8869-E8D4E35955E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3507F-E60A-4E3B-9594-3B1B42DE1C70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4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F6CC9-3D2B-4B78-95BB-82EA884D315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D4C7F-5D4D-46A2-A316-3A35C636536F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3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621DC-748F-4905-9EC6-382441E84F1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C06BA-A540-4C14-9915-6DA3382A47C3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E65B-8785-4DD3-A658-06E1762141A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34DC0-2BB0-4C89-8F6D-60846E2F773D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1818-89BD-4861-A1D2-B08D161E8B2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7C1C0-01EB-4637-87DE-F47DD7D33980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98903-F2D1-4B33-8388-BC525F54178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F303-F1B3-4C0E-866B-11A2AE4C2597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9AFB4-9C9A-4E37-A148-44936171770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BDD43-C262-4BB2-9338-4BEB38571994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FC60A-07EB-4CFD-B331-1AB12134B78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1E1C-DB1F-4AA3-B101-3CF7E6F808AA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EC64B-65CA-421E-ADBD-B219924B36C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BD274-FF98-439D-A31B-E4EC88329DDE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4AB11-3922-4FA1-8433-469B51C35F6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81173-A38B-42D6-A0AD-1B4465F9C323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8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4E7A3-B25C-4FA9-8A66-BF0A1087602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99AB0-32CC-4732-B73D-3F8DCEF2CF32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4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6064F-C5CE-4E17-A9C0-EF653B7D247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9D27D-9AA8-44B5-9E41-A112292C2651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3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70A34-5228-4DF8-B60A-39767DC1CDC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2F930-A451-4AA8-9E0C-E04DBDFC55F6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A992D-50C0-48F2-967D-C0EE28B6D2D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39AD-B14D-47C6-814F-6D6B28B820C3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DF2F3-4814-49A6-A90E-932D7A527C2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hỗ dành sẵn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7171" name="Chỗ dành sẵn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C30F7B-053D-4FF6-9341-13CF4E1B9E0E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35F65-EF54-4068-9A15-9B418E1C45D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hỗ dành sẵn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8195" name="Chỗ dành sẵn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4D92FB-CBAF-4AD1-967A-B24B71B521A9}" type="datetimeFigureOut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BC891D-D35D-4509-B7B7-1F41D3B352E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3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0" y="-4763"/>
            <a:ext cx="9144000" cy="1295401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Times New Roman" pitchFamily="18" charset="0"/>
              </a:rPr>
              <a:t/>
            </a:r>
            <a:br>
              <a:rPr lang="en-US" sz="2000" smtClean="0">
                <a:latin typeface="Arial" charset="0"/>
                <a:cs typeface="Times New Roman" pitchFamily="18" charset="0"/>
              </a:rPr>
            </a:br>
            <a:r>
              <a:rPr lang="en-US" sz="2000" u="sng" smtClean="0">
                <a:latin typeface="Arial" charset="0"/>
                <a:cs typeface="Times New Roman" pitchFamily="18" charset="0"/>
              </a:rPr>
              <a:t>Toán</a:t>
            </a:r>
            <a:r>
              <a:rPr lang="en-US" sz="2000" smtClean="0">
                <a:latin typeface="Arial" charset="0"/>
                <a:cs typeface="Times New Roman" pitchFamily="18" charset="0"/>
              </a:rPr>
              <a:t>:</a:t>
            </a:r>
            <a:br>
              <a:rPr lang="en-US" sz="2000" smtClean="0">
                <a:latin typeface="Arial" charset="0"/>
                <a:cs typeface="Times New Roman" pitchFamily="18" charset="0"/>
              </a:rPr>
            </a:br>
            <a:r>
              <a:rPr lang="en-US" sz="2400" smtClean="0">
                <a:latin typeface="Arial" charset="0"/>
                <a:cs typeface="Times New Roman" pitchFamily="18" charset="0"/>
              </a:rPr>
              <a:t>Ôn tập các phép tính với phân số (tiếp theo)</a:t>
            </a:r>
            <a:endParaRPr lang="vi-VN" sz="2400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5562600" cy="609600"/>
          </a:xfrm>
        </p:spPr>
        <p:txBody>
          <a:bodyPr/>
          <a:lstStyle/>
          <a:p>
            <a:pPr algn="l" eaLnBrk="1" hangingPunct="1"/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1. Viết phân số thích hợp vào ô trống</a:t>
            </a:r>
            <a:endParaRPr lang="vi-VN" sz="240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5" name="Bảng 4"/>
          <p:cNvGraphicFramePr>
            <a:graphicFrameLocks noGrp="1"/>
          </p:cNvGraphicFramePr>
          <p:nvPr/>
        </p:nvGraphicFramePr>
        <p:xfrm>
          <a:off x="0" y="2362200"/>
          <a:ext cx="4495801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147"/>
                <a:gridCol w="1105218"/>
                <a:gridCol w="1105218"/>
                <a:gridCol w="1105218"/>
              </a:tblGrid>
              <a:tr h="1473200"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trừ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mtClean="0"/>
                    </a:p>
                    <a:p>
                      <a:endParaRPr lang="en-US" smtClean="0"/>
                    </a:p>
                    <a:p>
                      <a:r>
                        <a:rPr lang="en-US" smtClean="0"/>
                        <a:t>     </a:t>
                      </a:r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00">
                <a:tc>
                  <a:txBody>
                    <a:bodyPr/>
                    <a:lstStyle/>
                    <a:p>
                      <a:pPr algn="ctr"/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="0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b="0" baseline="0" smtClean="0">
                          <a:latin typeface="Times New Roman" pitchFamily="18" charset="0"/>
                          <a:cs typeface="Times New Roman" pitchFamily="18" charset="0"/>
                        </a:rPr>
                        <a:t> trừ</a:t>
                      </a:r>
                      <a:endParaRPr lang="vi-VN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00">
                <a:tc>
                  <a:txBody>
                    <a:bodyPr/>
                    <a:lstStyle/>
                    <a:p>
                      <a:pPr algn="ctr"/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="0" smtClean="0"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endParaRPr lang="vi-VN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Bảng 5"/>
          <p:cNvGraphicFramePr>
            <a:graphicFrameLocks noGrp="1"/>
          </p:cNvGraphicFramePr>
          <p:nvPr/>
        </p:nvGraphicFramePr>
        <p:xfrm>
          <a:off x="5181600" y="2362200"/>
          <a:ext cx="39624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  <a:gridCol w="990600"/>
              </a:tblGrid>
              <a:tr h="1473200">
                <a:tc>
                  <a:txBody>
                    <a:bodyPr/>
                    <a:lstStyle/>
                    <a:p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="0" smtClean="0"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lang="en-US" b="0" baseline="0" smtClean="0">
                          <a:latin typeface="Times New Roman" pitchFamily="18" charset="0"/>
                          <a:cs typeface="Times New Roman" pitchFamily="18" charset="0"/>
                        </a:rPr>
                        <a:t> số</a:t>
                      </a:r>
                      <a:endParaRPr lang="vi-VN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00">
                <a:tc>
                  <a:txBody>
                    <a:bodyPr/>
                    <a:lstStyle/>
                    <a:p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="0" smtClean="0"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lang="en-US" b="0" baseline="0" smtClean="0">
                          <a:latin typeface="Times New Roman" pitchFamily="18" charset="0"/>
                          <a:cs typeface="Times New Roman" pitchFamily="18" charset="0"/>
                        </a:rPr>
                        <a:t> số</a:t>
                      </a:r>
                      <a:endParaRPr lang="vi-VN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00">
                <a:tc>
                  <a:txBody>
                    <a:bodyPr/>
                    <a:lstStyle/>
                    <a:p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="0" smtClean="0">
                          <a:latin typeface="Times New Roman" pitchFamily="18" charset="0"/>
                          <a:cs typeface="Times New Roman" pitchFamily="18" charset="0"/>
                        </a:rPr>
                        <a:t>  Tích</a:t>
                      </a:r>
                      <a:endParaRPr lang="vi-VN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Đối tượng 6"/>
          <p:cNvGraphicFramePr>
            <a:graphicFrameLocks noChangeAspect="1"/>
          </p:cNvGraphicFramePr>
          <p:nvPr/>
        </p:nvGraphicFramePr>
        <p:xfrm>
          <a:off x="1524000" y="2743200"/>
          <a:ext cx="304800" cy="711200"/>
        </p:xfrm>
        <a:graphic>
          <a:graphicData uri="http://schemas.openxmlformats.org/presentationml/2006/ole">
            <p:oleObj spid="_x0000_s1026" name="Equation" r:id="rId4" imgW="152334" imgH="393529" progId="Equation.3">
              <p:embed/>
            </p:oleObj>
          </a:graphicData>
        </a:graphic>
      </p:graphicFrame>
      <p:graphicFrame>
        <p:nvGraphicFramePr>
          <p:cNvPr id="8" name="Đối tượng 7"/>
          <p:cNvGraphicFramePr>
            <a:graphicFrameLocks noChangeAspect="1"/>
          </p:cNvGraphicFramePr>
          <p:nvPr/>
        </p:nvGraphicFramePr>
        <p:xfrm>
          <a:off x="1473200" y="4191000"/>
          <a:ext cx="406400" cy="711200"/>
        </p:xfrm>
        <a:graphic>
          <a:graphicData uri="http://schemas.openxmlformats.org/presentationml/2006/ole">
            <p:oleObj spid="_x0000_s1027" name="Equation" r:id="rId5" imgW="203112" imgH="393529" progId="Equation.3">
              <p:embed/>
            </p:oleObj>
          </a:graphicData>
        </a:graphic>
      </p:graphicFrame>
      <p:graphicFrame>
        <p:nvGraphicFramePr>
          <p:cNvPr id="9" name="Đối tượng 8"/>
          <p:cNvGraphicFramePr>
            <a:graphicFrameLocks noChangeAspect="1"/>
          </p:cNvGraphicFramePr>
          <p:nvPr/>
        </p:nvGraphicFramePr>
        <p:xfrm>
          <a:off x="2743200" y="5638800"/>
          <a:ext cx="304800" cy="711200"/>
        </p:xfrm>
        <a:graphic>
          <a:graphicData uri="http://schemas.openxmlformats.org/presentationml/2006/ole">
            <p:oleObj spid="_x0000_s1028" name="Equation" r:id="rId6" imgW="152334" imgH="393529" progId="Equation.3">
              <p:embed/>
            </p:oleObj>
          </a:graphicData>
        </a:graphic>
      </p:graphicFrame>
      <p:graphicFrame>
        <p:nvGraphicFramePr>
          <p:cNvPr id="10" name="Đối tượng 9"/>
          <p:cNvGraphicFramePr>
            <a:graphicFrameLocks noChangeAspect="1"/>
          </p:cNvGraphicFramePr>
          <p:nvPr/>
        </p:nvGraphicFramePr>
        <p:xfrm>
          <a:off x="2667000" y="4191000"/>
          <a:ext cx="304800" cy="711200"/>
        </p:xfrm>
        <a:graphic>
          <a:graphicData uri="http://schemas.openxmlformats.org/presentationml/2006/ole">
            <p:oleObj spid="_x0000_s1029" name="Equation" r:id="rId7" imgW="152334" imgH="393529" progId="Equation.3">
              <p:embed/>
            </p:oleObj>
          </a:graphicData>
        </a:graphic>
      </p:graphicFrame>
      <p:graphicFrame>
        <p:nvGraphicFramePr>
          <p:cNvPr id="11" name="Đối tượng 10"/>
          <p:cNvGraphicFramePr>
            <a:graphicFrameLocks noChangeAspect="1"/>
          </p:cNvGraphicFramePr>
          <p:nvPr/>
        </p:nvGraphicFramePr>
        <p:xfrm>
          <a:off x="3759200" y="2743200"/>
          <a:ext cx="406400" cy="711200"/>
        </p:xfrm>
        <a:graphic>
          <a:graphicData uri="http://schemas.openxmlformats.org/presentationml/2006/ole">
            <p:oleObj spid="_x0000_s1030" name="Equation" r:id="rId8" imgW="203112" imgH="393529" progId="Equation.3">
              <p:embed/>
            </p:oleObj>
          </a:graphicData>
        </a:graphic>
      </p:graphicFrame>
      <p:graphicFrame>
        <p:nvGraphicFramePr>
          <p:cNvPr id="12" name="Đối tượng 11"/>
          <p:cNvGraphicFramePr>
            <a:graphicFrameLocks noChangeAspect="1"/>
          </p:cNvGraphicFramePr>
          <p:nvPr/>
        </p:nvGraphicFramePr>
        <p:xfrm>
          <a:off x="3759200" y="5715000"/>
          <a:ext cx="406400" cy="711200"/>
        </p:xfrm>
        <a:graphic>
          <a:graphicData uri="http://schemas.openxmlformats.org/presentationml/2006/ole">
            <p:oleObj spid="_x0000_s1031" name="Equation" r:id="rId9" imgW="203112" imgH="393529" progId="Equation.3">
              <p:embed/>
            </p:oleObj>
          </a:graphicData>
        </a:graphic>
      </p:graphicFrame>
      <p:graphicFrame>
        <p:nvGraphicFramePr>
          <p:cNvPr id="13" name="Đối tượng 12"/>
          <p:cNvGraphicFramePr>
            <a:graphicFrameLocks noChangeAspect="1"/>
          </p:cNvGraphicFramePr>
          <p:nvPr/>
        </p:nvGraphicFramePr>
        <p:xfrm>
          <a:off x="6477000" y="2743200"/>
          <a:ext cx="304800" cy="711200"/>
        </p:xfrm>
        <a:graphic>
          <a:graphicData uri="http://schemas.openxmlformats.org/presentationml/2006/ole">
            <p:oleObj spid="_x0000_s1032" name="Equation" r:id="rId10" imgW="152334" imgH="393529" progId="Equation.3">
              <p:embed/>
            </p:oleObj>
          </a:graphicData>
        </a:graphic>
      </p:graphicFrame>
      <p:graphicFrame>
        <p:nvGraphicFramePr>
          <p:cNvPr id="14" name="Đối tượng 13"/>
          <p:cNvGraphicFramePr>
            <a:graphicFrameLocks noChangeAspect="1"/>
          </p:cNvGraphicFramePr>
          <p:nvPr/>
        </p:nvGraphicFramePr>
        <p:xfrm>
          <a:off x="6553200" y="4267200"/>
          <a:ext cx="304800" cy="711200"/>
        </p:xfrm>
        <a:graphic>
          <a:graphicData uri="http://schemas.openxmlformats.org/presentationml/2006/ole">
            <p:oleObj spid="_x0000_s1033" name="Equation" r:id="rId11" imgW="152334" imgH="393529" progId="Equation.3">
              <p:embed/>
            </p:oleObj>
          </a:graphicData>
        </a:graphic>
      </p:graphicFrame>
      <p:graphicFrame>
        <p:nvGraphicFramePr>
          <p:cNvPr id="15" name="Đối tượng 14"/>
          <p:cNvGraphicFramePr>
            <a:graphicFrameLocks noChangeAspect="1"/>
          </p:cNvGraphicFramePr>
          <p:nvPr/>
        </p:nvGraphicFramePr>
        <p:xfrm>
          <a:off x="7467600" y="4267200"/>
          <a:ext cx="304800" cy="711200"/>
        </p:xfrm>
        <a:graphic>
          <a:graphicData uri="http://schemas.openxmlformats.org/presentationml/2006/ole">
            <p:oleObj spid="_x0000_s1034" name="Equation" r:id="rId12" imgW="152334" imgH="393529" progId="Equation.3">
              <p:embed/>
            </p:oleObj>
          </a:graphicData>
        </a:graphic>
      </p:graphicFrame>
      <p:graphicFrame>
        <p:nvGraphicFramePr>
          <p:cNvPr id="16" name="Đối tượng 15"/>
          <p:cNvGraphicFramePr>
            <a:graphicFrameLocks noChangeAspect="1"/>
          </p:cNvGraphicFramePr>
          <p:nvPr/>
        </p:nvGraphicFramePr>
        <p:xfrm>
          <a:off x="7543800" y="5715000"/>
          <a:ext cx="304800" cy="711200"/>
        </p:xfrm>
        <a:graphic>
          <a:graphicData uri="http://schemas.openxmlformats.org/presentationml/2006/ole">
            <p:oleObj spid="_x0000_s1035" name="Equation" r:id="rId13" imgW="152334" imgH="393529" progId="Equation.3">
              <p:embed/>
            </p:oleObj>
          </a:graphicData>
        </a:graphic>
      </p:graphicFrame>
      <p:graphicFrame>
        <p:nvGraphicFramePr>
          <p:cNvPr id="17" name="Đối tượng 16"/>
          <p:cNvGraphicFramePr>
            <a:graphicFrameLocks noChangeAspect="1"/>
          </p:cNvGraphicFramePr>
          <p:nvPr/>
        </p:nvGraphicFramePr>
        <p:xfrm>
          <a:off x="8458200" y="5715000"/>
          <a:ext cx="304800" cy="711200"/>
        </p:xfrm>
        <a:graphic>
          <a:graphicData uri="http://schemas.openxmlformats.org/presentationml/2006/ole">
            <p:oleObj spid="_x0000_s1036" name="Equation" r:id="rId14" imgW="152334" imgH="393529" progId="Equation.3">
              <p:embed/>
            </p:oleObj>
          </a:graphicData>
        </a:graphic>
      </p:graphicFrame>
      <p:graphicFrame>
        <p:nvGraphicFramePr>
          <p:cNvPr id="18" name="Đối tượng 17"/>
          <p:cNvGraphicFramePr>
            <a:graphicFrameLocks noChangeAspect="1"/>
          </p:cNvGraphicFramePr>
          <p:nvPr/>
        </p:nvGraphicFramePr>
        <p:xfrm>
          <a:off x="8420100" y="2819400"/>
          <a:ext cx="381000" cy="711200"/>
        </p:xfrm>
        <a:graphic>
          <a:graphicData uri="http://schemas.openxmlformats.org/presentationml/2006/ole">
            <p:oleObj spid="_x0000_s1037" name="Equation" r:id="rId15" imgW="190417" imgH="393529" progId="Equation.3">
              <p:embed/>
            </p:oleObj>
          </a:graphicData>
        </a:graphic>
      </p:graphicFrame>
      <p:sp>
        <p:nvSpPr>
          <p:cNvPr id="19" name="Tiêu đề phụ 2"/>
          <p:cNvSpPr txBox="1">
            <a:spLocks/>
          </p:cNvSpPr>
          <p:nvPr/>
        </p:nvSpPr>
        <p:spPr bwMode="auto">
          <a:xfrm>
            <a:off x="4648200" y="1981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>
                <a:latin typeface="Arial" charset="0"/>
                <a:cs typeface="Times New Roman" pitchFamily="18" charset="0"/>
              </a:rPr>
              <a:t>b)</a:t>
            </a:r>
            <a:endParaRPr lang="vi-VN" sz="2000">
              <a:latin typeface="Arial" charset="0"/>
              <a:cs typeface="Times New Roman" pitchFamily="18" charset="0"/>
            </a:endParaRPr>
          </a:p>
        </p:txBody>
      </p:sp>
      <p:sp>
        <p:nvSpPr>
          <p:cNvPr id="20" name="Tiêu đề phụ 2"/>
          <p:cNvSpPr txBox="1">
            <a:spLocks/>
          </p:cNvSpPr>
          <p:nvPr/>
        </p:nvSpPr>
        <p:spPr bwMode="auto">
          <a:xfrm>
            <a:off x="-3175" y="190500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>
                <a:latin typeface="Arial" charset="0"/>
                <a:cs typeface="Times New Roman" pitchFamily="18" charset="0"/>
              </a:rPr>
              <a:t>a)</a:t>
            </a:r>
            <a:endParaRPr lang="vi-VN" sz="200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21" name="Đối tượng 20"/>
          <p:cNvGraphicFramePr>
            <a:graphicFrameLocks noChangeAspect="1"/>
          </p:cNvGraphicFramePr>
          <p:nvPr/>
        </p:nvGraphicFramePr>
        <p:xfrm>
          <a:off x="1473200" y="5715000"/>
          <a:ext cx="406400" cy="711200"/>
        </p:xfrm>
        <a:graphic>
          <a:graphicData uri="http://schemas.openxmlformats.org/presentationml/2006/ole">
            <p:oleObj spid="_x0000_s1038" name="Equation" r:id="rId16" imgW="203112" imgH="393529" progId="Equation.3">
              <p:embed/>
            </p:oleObj>
          </a:graphicData>
        </a:graphic>
      </p:graphicFrame>
      <p:graphicFrame>
        <p:nvGraphicFramePr>
          <p:cNvPr id="22" name="Đối tượng 21"/>
          <p:cNvGraphicFramePr>
            <a:graphicFrameLocks noChangeAspect="1"/>
          </p:cNvGraphicFramePr>
          <p:nvPr/>
        </p:nvGraphicFramePr>
        <p:xfrm>
          <a:off x="2578100" y="2667000"/>
          <a:ext cx="431800" cy="711200"/>
        </p:xfrm>
        <a:graphic>
          <a:graphicData uri="http://schemas.openxmlformats.org/presentationml/2006/ole">
            <p:oleObj spid="_x0000_s1039" name="Equation" r:id="rId17" imgW="215713" imgH="393359" progId="Equation.3">
              <p:embed/>
            </p:oleObj>
          </a:graphicData>
        </a:graphic>
      </p:graphicFrame>
      <p:graphicFrame>
        <p:nvGraphicFramePr>
          <p:cNvPr id="23" name="Đối tượng 22"/>
          <p:cNvGraphicFramePr>
            <a:graphicFrameLocks noChangeAspect="1"/>
          </p:cNvGraphicFramePr>
          <p:nvPr/>
        </p:nvGraphicFramePr>
        <p:xfrm>
          <a:off x="3670300" y="4191000"/>
          <a:ext cx="406400" cy="711200"/>
        </p:xfrm>
        <a:graphic>
          <a:graphicData uri="http://schemas.openxmlformats.org/presentationml/2006/ole">
            <p:oleObj spid="_x0000_s1040" name="Equation" r:id="rId18" imgW="203112" imgH="393529" progId="Equation.3">
              <p:embed/>
            </p:oleObj>
          </a:graphicData>
        </a:graphic>
      </p:graphicFrame>
      <p:graphicFrame>
        <p:nvGraphicFramePr>
          <p:cNvPr id="24" name="Đối tượng 23"/>
          <p:cNvGraphicFramePr>
            <a:graphicFrameLocks noChangeAspect="1"/>
          </p:cNvGraphicFramePr>
          <p:nvPr/>
        </p:nvGraphicFramePr>
        <p:xfrm>
          <a:off x="6489700" y="5715000"/>
          <a:ext cx="431800" cy="711200"/>
        </p:xfrm>
        <a:graphic>
          <a:graphicData uri="http://schemas.openxmlformats.org/presentationml/2006/ole">
            <p:oleObj spid="_x0000_s1041" name="Equation" r:id="rId19" imgW="215713" imgH="393359" progId="Equation.3">
              <p:embed/>
            </p:oleObj>
          </a:graphicData>
        </a:graphic>
      </p:graphicFrame>
      <p:graphicFrame>
        <p:nvGraphicFramePr>
          <p:cNvPr id="25" name="Đối tượng 24"/>
          <p:cNvGraphicFramePr>
            <a:graphicFrameLocks noChangeAspect="1"/>
          </p:cNvGraphicFramePr>
          <p:nvPr/>
        </p:nvGraphicFramePr>
        <p:xfrm>
          <a:off x="7556500" y="2743200"/>
          <a:ext cx="279400" cy="711200"/>
        </p:xfrm>
        <a:graphic>
          <a:graphicData uri="http://schemas.openxmlformats.org/presentationml/2006/ole">
            <p:oleObj spid="_x0000_s1042" name="Equation" r:id="rId20" imgW="139639" imgH="393529" progId="Equation.3">
              <p:embed/>
            </p:oleObj>
          </a:graphicData>
        </a:graphic>
      </p:graphicFrame>
      <p:graphicFrame>
        <p:nvGraphicFramePr>
          <p:cNvPr id="26" name="Đối tượng 25"/>
          <p:cNvGraphicFramePr>
            <a:graphicFrameLocks noChangeAspect="1"/>
          </p:cNvGraphicFramePr>
          <p:nvPr/>
        </p:nvGraphicFramePr>
        <p:xfrm>
          <a:off x="8369300" y="4267200"/>
          <a:ext cx="457200" cy="711200"/>
        </p:xfrm>
        <a:graphic>
          <a:graphicData uri="http://schemas.openxmlformats.org/presentationml/2006/ole">
            <p:oleObj spid="_x0000_s1043" name="Equation" r:id="rId21" imgW="228501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Chỗ dành sẵn cho Nội dung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sz="20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>
                <a:latin typeface="Arial" charset="0"/>
              </a:rPr>
              <a:t>a)                                                      b)</a:t>
            </a:r>
            <a:endParaRPr lang="vi-VN" sz="2000" smtClean="0"/>
          </a:p>
          <a:p>
            <a:pPr marL="0" indent="0" eaLnBrk="1" hangingPunct="1">
              <a:buFont typeface="Arial" charset="0"/>
              <a:buNone/>
            </a:pPr>
            <a:endParaRPr lang="en-US" sz="20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z="20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z="20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z="20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>
                <a:latin typeface="Arial" charset="0"/>
              </a:rPr>
              <a:t>c)</a:t>
            </a:r>
            <a:endParaRPr lang="vi-VN" sz="2000" smtClean="0"/>
          </a:p>
        </p:txBody>
      </p:sp>
      <p:sp>
        <p:nvSpPr>
          <p:cNvPr id="4" name="Tiêu đề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1800" smtClean="0">
                <a:latin typeface="Arial" charset="0"/>
                <a:cs typeface="Times New Roman" pitchFamily="18" charset="0"/>
              </a:rPr>
              <a:t/>
            </a:r>
            <a:br>
              <a:rPr lang="en-US" sz="1800" smtClean="0">
                <a:latin typeface="Arial" charset="0"/>
                <a:cs typeface="Times New Roman" pitchFamily="18" charset="0"/>
              </a:rPr>
            </a:br>
            <a:r>
              <a:rPr lang="en-US" sz="1800" u="sng" smtClean="0">
                <a:latin typeface="Arial" charset="0"/>
                <a:cs typeface="Times New Roman" pitchFamily="18" charset="0"/>
              </a:rPr>
              <a:t>Toán</a:t>
            </a:r>
            <a:r>
              <a:rPr lang="en-US" sz="1800" smtClean="0">
                <a:latin typeface="Arial" charset="0"/>
                <a:cs typeface="Times New Roman" pitchFamily="18" charset="0"/>
              </a:rPr>
              <a:t>:</a:t>
            </a:r>
            <a:br>
              <a:rPr lang="en-US" sz="1800" smtClean="0">
                <a:latin typeface="Arial" charset="0"/>
                <a:cs typeface="Times New Roman" pitchFamily="18" charset="0"/>
              </a:rPr>
            </a:br>
            <a:r>
              <a:rPr lang="en-US" sz="2000" smtClean="0">
                <a:latin typeface="Arial" charset="0"/>
                <a:cs typeface="Times New Roman" pitchFamily="18" charset="0"/>
              </a:rPr>
              <a:t>Ôn tập các phép tính với phân số (tiếp theo)</a:t>
            </a:r>
            <a:endParaRPr lang="vi-VN" sz="2000" smtClean="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2050" name="Đối tượng 4"/>
          <p:cNvGraphicFramePr>
            <a:graphicFrameLocks noChangeAspect="1"/>
          </p:cNvGraphicFramePr>
          <p:nvPr/>
        </p:nvGraphicFramePr>
        <p:xfrm>
          <a:off x="685800" y="1811338"/>
          <a:ext cx="2057400" cy="855662"/>
        </p:xfrm>
        <a:graphic>
          <a:graphicData uri="http://schemas.openxmlformats.org/presentationml/2006/ole">
            <p:oleObj spid="_x0000_s2050" name="Equation" r:id="rId3" imgW="736280" imgH="393529" progId="Equation.3">
              <p:embed/>
            </p:oleObj>
          </a:graphicData>
        </a:graphic>
      </p:graphicFrame>
      <p:graphicFrame>
        <p:nvGraphicFramePr>
          <p:cNvPr id="2051" name="Đối tượng 5"/>
          <p:cNvGraphicFramePr>
            <a:graphicFrameLocks noChangeAspect="1"/>
          </p:cNvGraphicFramePr>
          <p:nvPr/>
        </p:nvGraphicFramePr>
        <p:xfrm>
          <a:off x="5029200" y="1811338"/>
          <a:ext cx="1951038" cy="855662"/>
        </p:xfrm>
        <a:graphic>
          <a:graphicData uri="http://schemas.openxmlformats.org/presentationml/2006/ole">
            <p:oleObj spid="_x0000_s2051" name="Equation" r:id="rId4" imgW="698197" imgH="393529" progId="Equation.3">
              <p:embed/>
            </p:oleObj>
          </a:graphicData>
        </a:graphic>
      </p:graphicFrame>
      <p:graphicFrame>
        <p:nvGraphicFramePr>
          <p:cNvPr id="2052" name="Đối tượng 8"/>
          <p:cNvGraphicFramePr>
            <a:graphicFrameLocks noChangeAspect="1"/>
          </p:cNvGraphicFramePr>
          <p:nvPr/>
        </p:nvGraphicFramePr>
        <p:xfrm>
          <a:off x="492125" y="4402138"/>
          <a:ext cx="2098675" cy="855662"/>
        </p:xfrm>
        <a:graphic>
          <a:graphicData uri="http://schemas.openxmlformats.org/presentationml/2006/ole">
            <p:oleObj spid="_x0000_s2052" name="Equation" r:id="rId5" imgW="672808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Chỗ dành sẵn cho Nội dung 2"/>
          <p:cNvSpPr>
            <a:spLocks noGrp="1"/>
          </p:cNvSpPr>
          <p:nvPr>
            <p:ph idx="1"/>
          </p:nvPr>
        </p:nvSpPr>
        <p:spPr>
          <a:xfrm>
            <a:off x="0" y="1476375"/>
            <a:ext cx="9144000" cy="54102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sz="28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800" smtClean="0">
                <a:latin typeface="Arial" charset="0"/>
              </a:rPr>
              <a:t>                                                          </a:t>
            </a:r>
          </a:p>
          <a:p>
            <a:pPr marL="0" indent="0" eaLnBrk="1" hangingPunct="1">
              <a:buFont typeface="Arial" charset="0"/>
              <a:buNone/>
            </a:pPr>
            <a:endParaRPr lang="en-US" sz="28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z="28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z="28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vi-VN" sz="2800" smtClean="0"/>
          </a:p>
        </p:txBody>
      </p:sp>
      <p:sp>
        <p:nvSpPr>
          <p:cNvPr id="4" name="Tiêu đề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Arial" charset="0"/>
                <a:cs typeface="Times New Roman" pitchFamily="18" charset="0"/>
              </a:rPr>
              <a:t/>
            </a:r>
            <a:br>
              <a:rPr lang="en-US" sz="2400" smtClean="0">
                <a:latin typeface="Arial" charset="0"/>
                <a:cs typeface="Times New Roman" pitchFamily="18" charset="0"/>
              </a:rPr>
            </a:br>
            <a:r>
              <a:rPr lang="en-US" sz="2400" u="sng" smtClean="0">
                <a:latin typeface="Arial" charset="0"/>
                <a:cs typeface="Times New Roman" pitchFamily="18" charset="0"/>
              </a:rPr>
              <a:t>Toán</a:t>
            </a:r>
            <a:r>
              <a:rPr lang="en-US" sz="2400" smtClean="0">
                <a:latin typeface="Arial" charset="0"/>
                <a:cs typeface="Times New Roman" pitchFamily="18" charset="0"/>
              </a:rPr>
              <a:t>:</a:t>
            </a:r>
            <a:br>
              <a:rPr lang="en-US" sz="2400" smtClean="0">
                <a:latin typeface="Arial" charset="0"/>
                <a:cs typeface="Times New Roman" pitchFamily="18" charset="0"/>
              </a:rPr>
            </a:br>
            <a:r>
              <a:rPr lang="en-US" sz="2800" smtClean="0">
                <a:latin typeface="Arial" charset="0"/>
                <a:cs typeface="Times New Roman" pitchFamily="18" charset="0"/>
              </a:rPr>
              <a:t>Ôn tập các phép tính với phân số (tiếp theo)</a:t>
            </a:r>
            <a:endParaRPr lang="vi-VN" sz="2800" smtClean="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5" name="Đối tượng 4"/>
          <p:cNvGraphicFramePr>
            <a:graphicFrameLocks noChangeAspect="1"/>
          </p:cNvGraphicFramePr>
          <p:nvPr/>
        </p:nvGraphicFramePr>
        <p:xfrm>
          <a:off x="533400" y="1811338"/>
          <a:ext cx="1828800" cy="855662"/>
        </p:xfrm>
        <a:graphic>
          <a:graphicData uri="http://schemas.openxmlformats.org/presentationml/2006/ole">
            <p:oleObj spid="_x0000_s3074" name="Equation" r:id="rId3" imgW="736280" imgH="393529" progId="Equation.3">
              <p:embed/>
            </p:oleObj>
          </a:graphicData>
        </a:graphic>
      </p:graphicFrame>
      <p:graphicFrame>
        <p:nvGraphicFramePr>
          <p:cNvPr id="6" name="Đối tượng 5"/>
          <p:cNvGraphicFramePr>
            <a:graphicFrameLocks noChangeAspect="1"/>
          </p:cNvGraphicFramePr>
          <p:nvPr/>
        </p:nvGraphicFramePr>
        <p:xfrm>
          <a:off x="5181600" y="1887538"/>
          <a:ext cx="1600200" cy="855662"/>
        </p:xfrm>
        <a:graphic>
          <a:graphicData uri="http://schemas.openxmlformats.org/presentationml/2006/ole">
            <p:oleObj spid="_x0000_s3075" name="Equation" r:id="rId4" imgW="698197" imgH="393529" progId="Equation.3">
              <p:embed/>
            </p:oleObj>
          </a:graphicData>
        </a:graphic>
      </p:graphicFrame>
      <p:graphicFrame>
        <p:nvGraphicFramePr>
          <p:cNvPr id="9" name="Đối tượng 8"/>
          <p:cNvGraphicFramePr>
            <a:graphicFrameLocks noChangeAspect="1"/>
          </p:cNvGraphicFramePr>
          <p:nvPr/>
        </p:nvGraphicFramePr>
        <p:xfrm>
          <a:off x="492125" y="4706938"/>
          <a:ext cx="1717675" cy="855662"/>
        </p:xfrm>
        <a:graphic>
          <a:graphicData uri="http://schemas.openxmlformats.org/presentationml/2006/ole">
            <p:oleObj spid="_x0000_s3076" name="Equation" r:id="rId5" imgW="672808" imgH="393529" progId="Equation.3">
              <p:embed/>
            </p:oleObj>
          </a:graphicData>
        </a:graphic>
      </p:graphicFrame>
      <p:graphicFrame>
        <p:nvGraphicFramePr>
          <p:cNvPr id="7" name="Đối tượng 6"/>
          <p:cNvGraphicFramePr>
            <a:graphicFrameLocks noChangeAspect="1"/>
          </p:cNvGraphicFramePr>
          <p:nvPr/>
        </p:nvGraphicFramePr>
        <p:xfrm>
          <a:off x="2362200" y="1828800"/>
          <a:ext cx="1500188" cy="855663"/>
        </p:xfrm>
        <a:graphic>
          <a:graphicData uri="http://schemas.openxmlformats.org/presentationml/2006/ole">
            <p:oleObj spid="_x0000_s3077" name="Equation" r:id="rId6" imgW="609336" imgH="393529" progId="Equation.3">
              <p:embed/>
            </p:oleObj>
          </a:graphicData>
        </a:graphic>
      </p:graphicFrame>
      <p:graphicFrame>
        <p:nvGraphicFramePr>
          <p:cNvPr id="8" name="Đối tượng 7"/>
          <p:cNvGraphicFramePr>
            <a:graphicFrameLocks noChangeAspect="1"/>
          </p:cNvGraphicFramePr>
          <p:nvPr/>
        </p:nvGraphicFramePr>
        <p:xfrm>
          <a:off x="2057400" y="2743200"/>
          <a:ext cx="1358900" cy="838200"/>
        </p:xfrm>
        <a:graphic>
          <a:graphicData uri="http://schemas.openxmlformats.org/presentationml/2006/ole">
            <p:oleObj spid="_x0000_s3078" name="Equation" r:id="rId7" imgW="545863" imgH="393529" progId="Equation.3">
              <p:embed/>
            </p:oleObj>
          </a:graphicData>
        </a:graphic>
      </p:graphicFrame>
      <p:graphicFrame>
        <p:nvGraphicFramePr>
          <p:cNvPr id="10" name="Đối tượng 9"/>
          <p:cNvGraphicFramePr>
            <a:graphicFrameLocks noChangeAspect="1"/>
          </p:cNvGraphicFramePr>
          <p:nvPr/>
        </p:nvGraphicFramePr>
        <p:xfrm>
          <a:off x="2057400" y="3581400"/>
          <a:ext cx="2209800" cy="855663"/>
        </p:xfrm>
        <a:graphic>
          <a:graphicData uri="http://schemas.openxmlformats.org/presentationml/2006/ole">
            <p:oleObj spid="_x0000_s3079" name="Equation" r:id="rId8" imgW="977476" imgH="393529" progId="Equation.3">
              <p:embed/>
            </p:oleObj>
          </a:graphicData>
        </a:graphic>
      </p:graphicFrame>
      <p:graphicFrame>
        <p:nvGraphicFramePr>
          <p:cNvPr id="11" name="Đối tượng 10"/>
          <p:cNvGraphicFramePr>
            <a:graphicFrameLocks noChangeAspect="1"/>
          </p:cNvGraphicFramePr>
          <p:nvPr/>
        </p:nvGraphicFramePr>
        <p:xfrm>
          <a:off x="6781800" y="1887538"/>
          <a:ext cx="1604963" cy="855662"/>
        </p:xfrm>
        <a:graphic>
          <a:graphicData uri="http://schemas.openxmlformats.org/presentationml/2006/ole">
            <p:oleObj spid="_x0000_s3080" name="Equation" r:id="rId9" imgW="609336" imgH="393529" progId="Equation.3">
              <p:embed/>
            </p:oleObj>
          </a:graphicData>
        </a:graphic>
      </p:graphicFrame>
      <p:graphicFrame>
        <p:nvGraphicFramePr>
          <p:cNvPr id="12" name="Đối tượng 11"/>
          <p:cNvGraphicFramePr>
            <a:graphicFrameLocks noChangeAspect="1"/>
          </p:cNvGraphicFramePr>
          <p:nvPr/>
        </p:nvGraphicFramePr>
        <p:xfrm>
          <a:off x="6553200" y="2743200"/>
          <a:ext cx="1462088" cy="855663"/>
        </p:xfrm>
        <a:graphic>
          <a:graphicData uri="http://schemas.openxmlformats.org/presentationml/2006/ole">
            <p:oleObj spid="_x0000_s3081" name="Equation" r:id="rId10" imgW="558558" imgH="393529" progId="Equation.3">
              <p:embed/>
            </p:oleObj>
          </a:graphicData>
        </a:graphic>
      </p:graphicFrame>
      <p:graphicFrame>
        <p:nvGraphicFramePr>
          <p:cNvPr id="13" name="Đối tượng 12"/>
          <p:cNvGraphicFramePr>
            <a:graphicFrameLocks noChangeAspect="1"/>
          </p:cNvGraphicFramePr>
          <p:nvPr/>
        </p:nvGraphicFramePr>
        <p:xfrm>
          <a:off x="6553200" y="3657600"/>
          <a:ext cx="2362200" cy="855663"/>
        </p:xfrm>
        <a:graphic>
          <a:graphicData uri="http://schemas.openxmlformats.org/presentationml/2006/ole">
            <p:oleObj spid="_x0000_s3082" name="Equation" r:id="rId11" imgW="1193800" imgH="393700" progId="Equation.3">
              <p:embed/>
            </p:oleObj>
          </a:graphicData>
        </a:graphic>
      </p:graphicFrame>
      <p:graphicFrame>
        <p:nvGraphicFramePr>
          <p:cNvPr id="14" name="Đối tượng 13"/>
          <p:cNvGraphicFramePr>
            <a:graphicFrameLocks noChangeAspect="1"/>
          </p:cNvGraphicFramePr>
          <p:nvPr/>
        </p:nvGraphicFramePr>
        <p:xfrm>
          <a:off x="2133600" y="4706938"/>
          <a:ext cx="1676400" cy="855662"/>
        </p:xfrm>
        <a:graphic>
          <a:graphicData uri="http://schemas.openxmlformats.org/presentationml/2006/ole">
            <p:oleObj spid="_x0000_s3083" name="Equation" r:id="rId12" imgW="583947" imgH="393529" progId="Equation.3">
              <p:embed/>
            </p:oleObj>
          </a:graphicData>
        </a:graphic>
      </p:graphicFrame>
      <p:graphicFrame>
        <p:nvGraphicFramePr>
          <p:cNvPr id="15" name="Đối tượng 14"/>
          <p:cNvGraphicFramePr>
            <a:graphicFrameLocks noChangeAspect="1"/>
          </p:cNvGraphicFramePr>
          <p:nvPr/>
        </p:nvGraphicFramePr>
        <p:xfrm>
          <a:off x="1866900" y="5468938"/>
          <a:ext cx="800100" cy="855662"/>
        </p:xfrm>
        <a:graphic>
          <a:graphicData uri="http://schemas.openxmlformats.org/presentationml/2006/ole">
            <p:oleObj spid="_x0000_s3084" name="Equation" r:id="rId13" imgW="342751" imgH="393529" progId="Equation.3">
              <p:embed/>
            </p:oleObj>
          </a:graphicData>
        </a:graphic>
      </p:graphicFrame>
      <p:graphicFrame>
        <p:nvGraphicFramePr>
          <p:cNvPr id="17" name="Đối tượng 16"/>
          <p:cNvGraphicFramePr>
            <a:graphicFrameLocks noChangeAspect="1"/>
          </p:cNvGraphicFramePr>
          <p:nvPr/>
        </p:nvGraphicFramePr>
        <p:xfrm>
          <a:off x="2667000" y="5468938"/>
          <a:ext cx="769938" cy="855662"/>
        </p:xfrm>
        <a:graphic>
          <a:graphicData uri="http://schemas.openxmlformats.org/presentationml/2006/ole">
            <p:oleObj spid="_x0000_s3085" name="Equation" r:id="rId14" imgW="330057" imgH="393529" progId="Equation.3">
              <p:embed/>
            </p:oleObj>
          </a:graphicData>
        </a:graphic>
      </p:graphicFrame>
      <p:graphicFrame>
        <p:nvGraphicFramePr>
          <p:cNvPr id="18" name="Đối tượng 17"/>
          <p:cNvGraphicFramePr>
            <a:graphicFrameLocks noChangeAspect="1"/>
          </p:cNvGraphicFramePr>
          <p:nvPr/>
        </p:nvGraphicFramePr>
        <p:xfrm>
          <a:off x="0" y="1981200"/>
          <a:ext cx="465138" cy="495300"/>
        </p:xfrm>
        <a:graphic>
          <a:graphicData uri="http://schemas.openxmlformats.org/presentationml/2006/ole">
            <p:oleObj spid="_x0000_s3086" name="Equation" r:id="rId15" imgW="177569" imgH="202936" progId="Equation.3">
              <p:embed/>
            </p:oleObj>
          </a:graphicData>
        </a:graphic>
      </p:graphicFrame>
      <p:graphicFrame>
        <p:nvGraphicFramePr>
          <p:cNvPr id="19" name="Đối tượng 18"/>
          <p:cNvGraphicFramePr>
            <a:graphicFrameLocks noChangeAspect="1"/>
          </p:cNvGraphicFramePr>
          <p:nvPr/>
        </p:nvGraphicFramePr>
        <p:xfrm>
          <a:off x="4800600" y="2065338"/>
          <a:ext cx="457200" cy="487362"/>
        </p:xfrm>
        <a:graphic>
          <a:graphicData uri="http://schemas.openxmlformats.org/presentationml/2006/ole">
            <p:oleObj spid="_x0000_s3087" name="Equation" r:id="rId16" imgW="177569" imgH="202936" progId="Equation.3">
              <p:embed/>
            </p:oleObj>
          </a:graphicData>
        </a:graphic>
      </p:graphicFrame>
      <p:graphicFrame>
        <p:nvGraphicFramePr>
          <p:cNvPr id="20" name="Đối tượng 19"/>
          <p:cNvGraphicFramePr>
            <a:graphicFrameLocks noChangeAspect="1"/>
          </p:cNvGraphicFramePr>
          <p:nvPr/>
        </p:nvGraphicFramePr>
        <p:xfrm>
          <a:off x="168275" y="4846638"/>
          <a:ext cx="425450" cy="487362"/>
        </p:xfrm>
        <a:graphic>
          <a:graphicData uri="http://schemas.openxmlformats.org/presentationml/2006/ole">
            <p:oleObj spid="_x0000_s3088" name="Equation" r:id="rId17" imgW="164957" imgH="20302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Chỗ dành sẵn cho Nội dung 2"/>
          <p:cNvSpPr>
            <a:spLocks noGrp="1"/>
          </p:cNvSpPr>
          <p:nvPr>
            <p:ph idx="1"/>
          </p:nvPr>
        </p:nvSpPr>
        <p:spPr>
          <a:xfrm>
            <a:off x="90488" y="1447800"/>
            <a:ext cx="9053512" cy="23622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3. Người ta cho một vòi nước chảy vào bể chưa có nước được    bể, giờ thứ hai chảy tiếp được    bể.</a:t>
            </a:r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a) Hỏi sau 2 giờ vòi đó chảy vào được mấy phần bể</a:t>
            </a:r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b) Nếu đã dùng hết  một lượng nước bằng     bể thì lượng nước còn lại chiếm mấy phần bể?</a:t>
            </a:r>
            <a:endParaRPr lang="vi-VN" sz="2000" smtClean="0">
              <a:cs typeface="Times New Roman" pitchFamily="18" charset="0"/>
            </a:endParaRPr>
          </a:p>
        </p:txBody>
      </p:sp>
      <p:sp>
        <p:nvSpPr>
          <p:cNvPr id="4" name="Tiêu đề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Times New Roman" pitchFamily="18" charset="0"/>
              </a:rPr>
              <a:t/>
            </a:r>
            <a:br>
              <a:rPr lang="en-US" sz="2000" smtClean="0">
                <a:latin typeface="Arial" charset="0"/>
                <a:cs typeface="Times New Roman" pitchFamily="18" charset="0"/>
              </a:rPr>
            </a:br>
            <a:r>
              <a:rPr lang="en-US" sz="2000" u="sng" smtClean="0">
                <a:latin typeface="Arial" charset="0"/>
                <a:cs typeface="Times New Roman" pitchFamily="18" charset="0"/>
              </a:rPr>
              <a:t>Toán</a:t>
            </a:r>
            <a:r>
              <a:rPr lang="en-US" sz="2000" smtClean="0">
                <a:latin typeface="Arial" charset="0"/>
                <a:cs typeface="Times New Roman" pitchFamily="18" charset="0"/>
              </a:rPr>
              <a:t>:</a:t>
            </a:r>
            <a:br>
              <a:rPr lang="en-US" sz="2000" smtClean="0">
                <a:latin typeface="Arial" charset="0"/>
                <a:cs typeface="Times New Roman" pitchFamily="18" charset="0"/>
              </a:rPr>
            </a:br>
            <a:r>
              <a:rPr lang="en-US" sz="2800" smtClean="0">
                <a:latin typeface="Arial" charset="0"/>
                <a:cs typeface="Times New Roman" pitchFamily="18" charset="0"/>
              </a:rPr>
              <a:t>Ôn tập các phép tính với phân số (tiếp theo)</a:t>
            </a:r>
            <a:endParaRPr lang="vi-VN" sz="2800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5" name="Tiêu đề 1"/>
          <p:cNvSpPr txBox="1">
            <a:spLocks/>
          </p:cNvSpPr>
          <p:nvPr/>
        </p:nvSpPr>
        <p:spPr bwMode="auto">
          <a:xfrm>
            <a:off x="0" y="4038600"/>
            <a:ext cx="9144000" cy="2819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US" sz="2400" u="sng" smtClean="0">
              <a:solidFill>
                <a:schemeClr val="bg1"/>
              </a:solidFill>
              <a:latin typeface="Arial"/>
              <a:cs typeface="Times New Roman" pitchFamily="18" charset="0"/>
            </a:endParaRPr>
          </a:p>
          <a:p>
            <a:pPr>
              <a:defRPr/>
            </a:pPr>
            <a:r>
              <a:rPr lang="en-US" sz="2400" u="sng" smtClean="0">
                <a:solidFill>
                  <a:schemeClr val="bg1"/>
                </a:solidFill>
                <a:latin typeface="Arial"/>
                <a:cs typeface="Times New Roman" pitchFamily="18" charset="0"/>
              </a:rPr>
              <a:t>  </a:t>
            </a:r>
            <a:endParaRPr lang="en-US" sz="2400" u="sng">
              <a:solidFill>
                <a:schemeClr val="bg1"/>
              </a:solidFill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en-US" sz="2400" u="sng" smtClean="0">
              <a:solidFill>
                <a:schemeClr val="bg1"/>
              </a:solidFill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en-US" sz="2400" u="sng" smtClean="0"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en-US" sz="2400" u="sng">
              <a:latin typeface="Arial"/>
              <a:cs typeface="Times New Roman" pitchFamily="18" charset="0"/>
            </a:endParaRPr>
          </a:p>
          <a:p>
            <a:pPr>
              <a:defRPr/>
            </a:pPr>
            <a:r>
              <a:rPr lang="en-US" sz="2400" u="sng" smtClean="0">
                <a:latin typeface="Arial"/>
                <a:cs typeface="Times New Roman" pitchFamily="18" charset="0"/>
              </a:rPr>
              <a:t>Bài giải</a:t>
            </a:r>
            <a:r>
              <a:rPr lang="en-US" sz="2400" smtClean="0">
                <a:latin typeface="Arial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US" sz="2000" smtClean="0">
                <a:latin typeface="Arial"/>
                <a:cs typeface="Times New Roman" pitchFamily="18" charset="0"/>
              </a:rPr>
              <a:t>Sau hai giờ vòi nước chảy được là:</a:t>
            </a:r>
          </a:p>
          <a:p>
            <a:pPr>
              <a:defRPr/>
            </a:pPr>
            <a:endParaRPr lang="en-US" sz="2000" smtClean="0"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en-US" sz="2000">
              <a:latin typeface="Arial"/>
              <a:cs typeface="Times New Roman" pitchFamily="18" charset="0"/>
            </a:endParaRPr>
          </a:p>
          <a:p>
            <a:pPr algn="l">
              <a:defRPr/>
            </a:pPr>
            <a:r>
              <a:rPr lang="en-US" sz="2000" smtClean="0">
                <a:latin typeface="Arial"/>
                <a:cs typeface="Times New Roman" pitchFamily="18" charset="0"/>
              </a:rPr>
              <a:t>                                          Lượng nước còn lại là:</a:t>
            </a:r>
          </a:p>
          <a:p>
            <a:pPr>
              <a:defRPr/>
            </a:pPr>
            <a:endParaRPr lang="en-US" sz="2400" smtClean="0"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en-US" sz="2400" smtClean="0">
              <a:latin typeface="Arial"/>
              <a:cs typeface="Times New Roman" pitchFamily="18" charset="0"/>
            </a:endParaRPr>
          </a:p>
          <a:p>
            <a:pPr>
              <a:defRPr/>
            </a:pPr>
            <a:r>
              <a:rPr lang="en-US" sz="2400">
                <a:latin typeface="Arial"/>
                <a:cs typeface="Times New Roman" pitchFamily="18" charset="0"/>
              </a:rPr>
              <a:t> </a:t>
            </a:r>
            <a:r>
              <a:rPr lang="en-US" sz="2400" smtClean="0">
                <a:latin typeface="Arial"/>
                <a:cs typeface="Times New Roman" pitchFamily="18" charset="0"/>
              </a:rPr>
              <a:t>          Đáp số: </a:t>
            </a:r>
          </a:p>
          <a:p>
            <a:pPr>
              <a:defRPr/>
            </a:pPr>
            <a:endParaRPr lang="en-US" sz="2400"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en-US" sz="2400"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en-US" sz="2400" smtClean="0">
              <a:solidFill>
                <a:schemeClr val="bg1"/>
              </a:solidFill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en-US" sz="2400">
              <a:solidFill>
                <a:schemeClr val="bg1"/>
              </a:solidFill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en-US" sz="2400" smtClean="0">
              <a:solidFill>
                <a:schemeClr val="bg1"/>
              </a:solidFill>
              <a:latin typeface="Arial"/>
              <a:cs typeface="Times New Roman" pitchFamily="18" charset="0"/>
            </a:endParaRPr>
          </a:p>
          <a:p>
            <a:pPr>
              <a:defRPr/>
            </a:pPr>
            <a:endParaRPr lang="vi-VN" sz="2800" smtClean="0">
              <a:solidFill>
                <a:schemeClr val="bg1"/>
              </a:solidFill>
              <a:latin typeface="Arial"/>
              <a:cs typeface="Times New Roman" pitchFamily="18" charset="0"/>
            </a:endParaRPr>
          </a:p>
        </p:txBody>
      </p:sp>
      <p:graphicFrame>
        <p:nvGraphicFramePr>
          <p:cNvPr id="4098" name="Đối tượng 5"/>
          <p:cNvGraphicFramePr>
            <a:graphicFrameLocks noChangeAspect="1"/>
          </p:cNvGraphicFramePr>
          <p:nvPr/>
        </p:nvGraphicFramePr>
        <p:xfrm>
          <a:off x="3657600" y="4519613"/>
          <a:ext cx="2667000" cy="661987"/>
        </p:xfrm>
        <a:graphic>
          <a:graphicData uri="http://schemas.openxmlformats.org/presentationml/2006/ole">
            <p:oleObj spid="_x0000_s4098" name="Equation" r:id="rId3" imgW="901309" imgH="393529" progId="Equation.3">
              <p:embed/>
            </p:oleObj>
          </a:graphicData>
        </a:graphic>
      </p:graphicFrame>
      <p:graphicFrame>
        <p:nvGraphicFramePr>
          <p:cNvPr id="4099" name="Đối tượng 6"/>
          <p:cNvGraphicFramePr>
            <a:graphicFrameLocks noChangeAspect="1"/>
          </p:cNvGraphicFramePr>
          <p:nvPr/>
        </p:nvGraphicFramePr>
        <p:xfrm>
          <a:off x="3581400" y="5441950"/>
          <a:ext cx="2667000" cy="663575"/>
        </p:xfrm>
        <a:graphic>
          <a:graphicData uri="http://schemas.openxmlformats.org/presentationml/2006/ole">
            <p:oleObj spid="_x0000_s4099" name="Equation" r:id="rId4" imgW="952087" imgH="393529" progId="Equation.3">
              <p:embed/>
            </p:oleObj>
          </a:graphicData>
        </a:graphic>
      </p:graphicFrame>
      <p:graphicFrame>
        <p:nvGraphicFramePr>
          <p:cNvPr id="4100" name="Đối tượng 7"/>
          <p:cNvGraphicFramePr>
            <a:graphicFrameLocks noChangeAspect="1"/>
          </p:cNvGraphicFramePr>
          <p:nvPr/>
        </p:nvGraphicFramePr>
        <p:xfrm>
          <a:off x="5638800" y="6121400"/>
          <a:ext cx="869950" cy="660400"/>
        </p:xfrm>
        <a:graphic>
          <a:graphicData uri="http://schemas.openxmlformats.org/presentationml/2006/ole">
            <p:oleObj spid="_x0000_s4100" name="Equation" r:id="rId5" imgW="368140" imgH="393529" progId="Equation.3">
              <p:embed/>
            </p:oleObj>
          </a:graphicData>
        </a:graphic>
      </p:graphicFrame>
      <p:graphicFrame>
        <p:nvGraphicFramePr>
          <p:cNvPr id="4101" name="Đối tượng 9"/>
          <p:cNvGraphicFramePr>
            <a:graphicFrameLocks noChangeAspect="1"/>
          </p:cNvGraphicFramePr>
          <p:nvPr/>
        </p:nvGraphicFramePr>
        <p:xfrm>
          <a:off x="5826125" y="4502150"/>
          <a:ext cx="269875" cy="298450"/>
        </p:xfrm>
        <a:graphic>
          <a:graphicData uri="http://schemas.openxmlformats.org/presentationml/2006/ole">
            <p:oleObj spid="_x0000_s4101" name="Equation" r:id="rId6" imgW="114102" imgH="177492" progId="Equation.3">
              <p:embed/>
            </p:oleObj>
          </a:graphicData>
        </a:graphic>
      </p:graphicFrame>
      <p:graphicFrame>
        <p:nvGraphicFramePr>
          <p:cNvPr id="4102" name="Đối tượng 10"/>
          <p:cNvGraphicFramePr>
            <a:graphicFrameLocks noChangeAspect="1"/>
          </p:cNvGraphicFramePr>
          <p:nvPr/>
        </p:nvGraphicFramePr>
        <p:xfrm>
          <a:off x="5791200" y="5416550"/>
          <a:ext cx="269875" cy="298450"/>
        </p:xfrm>
        <a:graphic>
          <a:graphicData uri="http://schemas.openxmlformats.org/presentationml/2006/ole">
            <p:oleObj spid="_x0000_s4102" name="Equation" r:id="rId7" imgW="114102" imgH="177492" progId="Equation.3">
              <p:embed/>
            </p:oleObj>
          </a:graphicData>
        </a:graphic>
      </p:graphicFrame>
      <p:graphicFrame>
        <p:nvGraphicFramePr>
          <p:cNvPr id="4103" name="Đối tượng 11"/>
          <p:cNvGraphicFramePr>
            <a:graphicFrameLocks noChangeAspect="1"/>
          </p:cNvGraphicFramePr>
          <p:nvPr/>
        </p:nvGraphicFramePr>
        <p:xfrm>
          <a:off x="6248400" y="6102350"/>
          <a:ext cx="269875" cy="298450"/>
        </p:xfrm>
        <a:graphic>
          <a:graphicData uri="http://schemas.openxmlformats.org/presentationml/2006/ole">
            <p:oleObj spid="_x0000_s4103" name="Equation" r:id="rId8" imgW="114102" imgH="177492" progId="Equation.3">
              <p:embed/>
            </p:oleObj>
          </a:graphicData>
        </a:graphic>
      </p:graphicFrame>
      <p:graphicFrame>
        <p:nvGraphicFramePr>
          <p:cNvPr id="4104" name="Đối tượng 13"/>
          <p:cNvGraphicFramePr>
            <a:graphicFrameLocks noChangeAspect="1"/>
          </p:cNvGraphicFramePr>
          <p:nvPr/>
        </p:nvGraphicFramePr>
        <p:xfrm>
          <a:off x="7315200" y="1524000"/>
          <a:ext cx="228600" cy="590550"/>
        </p:xfrm>
        <a:graphic>
          <a:graphicData uri="http://schemas.openxmlformats.org/presentationml/2006/ole">
            <p:oleObj spid="_x0000_s4104" name="Equation" r:id="rId9" imgW="152334" imgH="393529" progId="Equation.3">
              <p:embed/>
            </p:oleObj>
          </a:graphicData>
        </a:graphic>
      </p:graphicFrame>
      <p:graphicFrame>
        <p:nvGraphicFramePr>
          <p:cNvPr id="4105" name="Đối tượng 14"/>
          <p:cNvGraphicFramePr>
            <a:graphicFrameLocks noChangeAspect="1"/>
          </p:cNvGraphicFramePr>
          <p:nvPr/>
        </p:nvGraphicFramePr>
        <p:xfrm>
          <a:off x="2286000" y="1981200"/>
          <a:ext cx="228600" cy="590550"/>
        </p:xfrm>
        <a:graphic>
          <a:graphicData uri="http://schemas.openxmlformats.org/presentationml/2006/ole">
            <p:oleObj spid="_x0000_s4105" name="Equation" r:id="rId10" imgW="152334" imgH="393529" progId="Equation.3">
              <p:embed/>
            </p:oleObj>
          </a:graphicData>
        </a:graphic>
      </p:graphicFrame>
      <p:graphicFrame>
        <p:nvGraphicFramePr>
          <p:cNvPr id="4106" name="Đối tượng 15"/>
          <p:cNvGraphicFramePr>
            <a:graphicFrameLocks noChangeAspect="1"/>
          </p:cNvGraphicFramePr>
          <p:nvPr/>
        </p:nvGraphicFramePr>
        <p:xfrm>
          <a:off x="5181600" y="3048000"/>
          <a:ext cx="209550" cy="590550"/>
        </p:xfrm>
        <a:graphic>
          <a:graphicData uri="http://schemas.openxmlformats.org/presentationml/2006/ole">
            <p:oleObj spid="_x0000_s4106" name="Equation" r:id="rId11" imgW="139639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228600" y="2133600"/>
            <a:ext cx="609600" cy="175260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mtClean="0">
                <a:latin typeface="Arial"/>
              </a:rPr>
              <a:t> </a:t>
            </a:r>
            <a:r>
              <a:rPr lang="en-US" b="1" smtClean="0">
                <a:latin typeface="Arial"/>
                <a:cs typeface="Times New Roman" pitchFamily="18" charset="0"/>
              </a:rPr>
              <a:t>&gt;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b="1" smtClean="0">
                <a:latin typeface="Arial"/>
                <a:cs typeface="Times New Roman" pitchFamily="18" charset="0"/>
              </a:rPr>
              <a:t>&lt;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b="1">
                <a:latin typeface="Arial"/>
                <a:cs typeface="Times New Roman" pitchFamily="18" charset="0"/>
              </a:rPr>
              <a:t>=</a:t>
            </a:r>
            <a:endParaRPr lang="vi-VN" b="1"/>
          </a:p>
        </p:txBody>
      </p:sp>
      <p:sp>
        <p:nvSpPr>
          <p:cNvPr id="4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Times New Roman" pitchFamily="18" charset="0"/>
              </a:rPr>
              <a:t/>
            </a:r>
            <a:br>
              <a:rPr lang="en-US" sz="2000" smtClean="0">
                <a:latin typeface="Arial" charset="0"/>
                <a:cs typeface="Times New Roman" pitchFamily="18" charset="0"/>
              </a:rPr>
            </a:br>
            <a:r>
              <a:rPr lang="en-US" sz="2000" u="sng" smtClean="0">
                <a:latin typeface="Arial" charset="0"/>
                <a:cs typeface="Times New Roman" pitchFamily="18" charset="0"/>
              </a:rPr>
              <a:t>Toán</a:t>
            </a:r>
            <a:r>
              <a:rPr lang="en-US" sz="2000" smtClean="0">
                <a:latin typeface="Arial" charset="0"/>
                <a:cs typeface="Times New Roman" pitchFamily="18" charset="0"/>
              </a:rPr>
              <a:t>:</a:t>
            </a:r>
            <a:br>
              <a:rPr lang="en-US" sz="2000" smtClean="0">
                <a:latin typeface="Arial" charset="0"/>
                <a:cs typeface="Times New Roman" pitchFamily="18" charset="0"/>
              </a:rPr>
            </a:br>
            <a:r>
              <a:rPr lang="en-US" sz="2800" smtClean="0">
                <a:latin typeface="Arial" charset="0"/>
                <a:cs typeface="Times New Roman" pitchFamily="18" charset="0"/>
              </a:rPr>
              <a:t>Ôn tập các phép tính với phân số (tiếp theo)</a:t>
            </a:r>
            <a:endParaRPr lang="vi-VN" sz="2800" smtClean="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8" name="Đối tượng 7"/>
          <p:cNvGraphicFramePr>
            <a:graphicFrameLocks noChangeAspect="1"/>
          </p:cNvGraphicFramePr>
          <p:nvPr/>
        </p:nvGraphicFramePr>
        <p:xfrm>
          <a:off x="1524000" y="2514600"/>
          <a:ext cx="3289300" cy="1066800"/>
        </p:xfrm>
        <a:graphic>
          <a:graphicData uri="http://schemas.openxmlformats.org/presentationml/2006/ole">
            <p:oleObj spid="_x0000_s5122" name="Equation" r:id="rId3" imgW="863225" imgH="393529" progId="Equation.3">
              <p:embed/>
            </p:oleObj>
          </a:graphicData>
        </a:graphic>
      </p:graphicFrame>
      <p:graphicFrame>
        <p:nvGraphicFramePr>
          <p:cNvPr id="9" name="Đối tượng 8"/>
          <p:cNvGraphicFramePr>
            <a:graphicFrameLocks noChangeAspect="1"/>
          </p:cNvGraphicFramePr>
          <p:nvPr/>
        </p:nvGraphicFramePr>
        <p:xfrm>
          <a:off x="4800600" y="2911475"/>
          <a:ext cx="320675" cy="288925"/>
        </p:xfrm>
        <a:graphic>
          <a:graphicData uri="http://schemas.openxmlformats.org/presentationml/2006/ole">
            <p:oleObj spid="_x0000_s5123" name="Equation" r:id="rId4" imgW="177415" imgH="76035" progId="Equation.3">
              <p:embed/>
            </p:oleObj>
          </a:graphicData>
        </a:graphic>
      </p:graphicFrame>
      <p:graphicFrame>
        <p:nvGraphicFramePr>
          <p:cNvPr id="10" name="Đối tượng 9"/>
          <p:cNvGraphicFramePr>
            <a:graphicFrameLocks noChangeAspect="1"/>
          </p:cNvGraphicFramePr>
          <p:nvPr/>
        </p:nvGraphicFramePr>
        <p:xfrm>
          <a:off x="990600" y="2819400"/>
          <a:ext cx="206375" cy="381000"/>
        </p:xfrm>
        <a:graphic>
          <a:graphicData uri="http://schemas.openxmlformats.org/presentationml/2006/ole">
            <p:oleObj spid="_x0000_s5124" name="Equation" r:id="rId5" imgW="114102" imgH="177492" progId="Equation.3">
              <p:embed/>
            </p:oleObj>
          </a:graphicData>
        </a:graphic>
      </p:graphicFrame>
      <p:graphicFrame>
        <p:nvGraphicFramePr>
          <p:cNvPr id="11" name="Đối tượng 10"/>
          <p:cNvGraphicFramePr>
            <a:graphicFrameLocks noChangeAspect="1"/>
          </p:cNvGraphicFramePr>
          <p:nvPr/>
        </p:nvGraphicFramePr>
        <p:xfrm>
          <a:off x="5334000" y="2514600"/>
          <a:ext cx="1066800" cy="1066800"/>
        </p:xfrm>
        <a:graphic>
          <a:graphicData uri="http://schemas.openxmlformats.org/presentationml/2006/ole">
            <p:oleObj spid="_x0000_s5125" name="Equation" r:id="rId6" imgW="342751" imgH="393529" progId="Equation.3">
              <p:embed/>
            </p:oleObj>
          </a:graphicData>
        </a:graphic>
      </p:graphicFrame>
      <p:graphicFrame>
        <p:nvGraphicFramePr>
          <p:cNvPr id="13" name="Đối tượng 12"/>
          <p:cNvGraphicFramePr>
            <a:graphicFrameLocks noChangeAspect="1"/>
          </p:cNvGraphicFramePr>
          <p:nvPr/>
        </p:nvGraphicFramePr>
        <p:xfrm>
          <a:off x="304800" y="1484313"/>
          <a:ext cx="355600" cy="420687"/>
        </p:xfrm>
        <a:graphic>
          <a:graphicData uri="http://schemas.openxmlformats.org/presentationml/2006/ole">
            <p:oleObj spid="_x0000_s5126" name="Equation" r:id="rId7" imgW="152202" imgH="17756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228600" y="2133600"/>
            <a:ext cx="609600" cy="175260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mtClean="0">
                <a:latin typeface="Arial"/>
              </a:rPr>
              <a:t> </a:t>
            </a:r>
            <a:r>
              <a:rPr lang="en-US" b="1" smtClean="0">
                <a:latin typeface="Arial"/>
                <a:cs typeface="Times New Roman" pitchFamily="18" charset="0"/>
              </a:rPr>
              <a:t>&gt;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b="1" smtClean="0">
                <a:latin typeface="Arial"/>
                <a:cs typeface="Times New Roman" pitchFamily="18" charset="0"/>
              </a:rPr>
              <a:t>&lt;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b="1">
                <a:latin typeface="Arial"/>
                <a:cs typeface="Times New Roman" pitchFamily="18" charset="0"/>
              </a:rPr>
              <a:t>=</a:t>
            </a:r>
            <a:endParaRPr lang="vi-VN" b="1"/>
          </a:p>
        </p:txBody>
      </p:sp>
      <p:sp>
        <p:nvSpPr>
          <p:cNvPr id="6153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latin typeface="Arial" charset="0"/>
                <a:cs typeface="Times New Roman" pitchFamily="18" charset="0"/>
              </a:rPr>
              <a:t/>
            </a:r>
            <a:br>
              <a:rPr lang="en-US" sz="2000" smtClean="0">
                <a:latin typeface="Arial" charset="0"/>
                <a:cs typeface="Times New Roman" pitchFamily="18" charset="0"/>
              </a:rPr>
            </a:br>
            <a:r>
              <a:rPr lang="en-US" sz="2000" u="sng" smtClean="0">
                <a:latin typeface="Arial" charset="0"/>
                <a:cs typeface="Times New Roman" pitchFamily="18" charset="0"/>
              </a:rPr>
              <a:t>Toán</a:t>
            </a:r>
            <a:r>
              <a:rPr lang="en-US" sz="2000" smtClean="0">
                <a:latin typeface="Arial" charset="0"/>
                <a:cs typeface="Times New Roman" pitchFamily="18" charset="0"/>
              </a:rPr>
              <a:t>:</a:t>
            </a:r>
            <a:br>
              <a:rPr lang="en-US" sz="2000" smtClean="0">
                <a:latin typeface="Arial" charset="0"/>
                <a:cs typeface="Times New Roman" pitchFamily="18" charset="0"/>
              </a:rPr>
            </a:br>
            <a:r>
              <a:rPr lang="en-US" sz="2800" smtClean="0">
                <a:latin typeface="Arial" charset="0"/>
                <a:cs typeface="Times New Roman" pitchFamily="18" charset="0"/>
              </a:rPr>
              <a:t>Ôn tập các phép tính với phân số (tiếp theo)</a:t>
            </a:r>
            <a:endParaRPr lang="vi-VN" sz="2800" smtClean="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6146" name="Đối tượng 7"/>
          <p:cNvGraphicFramePr>
            <a:graphicFrameLocks noChangeAspect="1"/>
          </p:cNvGraphicFramePr>
          <p:nvPr/>
        </p:nvGraphicFramePr>
        <p:xfrm>
          <a:off x="1524000" y="2514600"/>
          <a:ext cx="3289300" cy="1066800"/>
        </p:xfrm>
        <a:graphic>
          <a:graphicData uri="http://schemas.openxmlformats.org/presentationml/2006/ole">
            <p:oleObj spid="_x0000_s6146" name="Equation" r:id="rId3" imgW="863225" imgH="393529" progId="Equation.3">
              <p:embed/>
            </p:oleObj>
          </a:graphicData>
        </a:graphic>
      </p:graphicFrame>
      <p:graphicFrame>
        <p:nvGraphicFramePr>
          <p:cNvPr id="9" name="Đối tượng 8"/>
          <p:cNvGraphicFramePr>
            <a:graphicFrameLocks noChangeAspect="1"/>
          </p:cNvGraphicFramePr>
          <p:nvPr/>
        </p:nvGraphicFramePr>
        <p:xfrm>
          <a:off x="4891088" y="2816225"/>
          <a:ext cx="228600" cy="481013"/>
        </p:xfrm>
        <a:graphic>
          <a:graphicData uri="http://schemas.openxmlformats.org/presentationml/2006/ole">
            <p:oleObj spid="_x0000_s6147" name="Equation" r:id="rId4" imgW="126725" imgH="126725" progId="Equation.3">
              <p:embed/>
            </p:oleObj>
          </a:graphicData>
        </a:graphic>
      </p:graphicFrame>
      <p:graphicFrame>
        <p:nvGraphicFramePr>
          <p:cNvPr id="6148" name="Đối tượng 9"/>
          <p:cNvGraphicFramePr>
            <a:graphicFrameLocks noChangeAspect="1"/>
          </p:cNvGraphicFramePr>
          <p:nvPr/>
        </p:nvGraphicFramePr>
        <p:xfrm>
          <a:off x="990600" y="2819400"/>
          <a:ext cx="206375" cy="381000"/>
        </p:xfrm>
        <a:graphic>
          <a:graphicData uri="http://schemas.openxmlformats.org/presentationml/2006/ole">
            <p:oleObj spid="_x0000_s6148" name="Equation" r:id="rId5" imgW="114102" imgH="177492" progId="Equation.3">
              <p:embed/>
            </p:oleObj>
          </a:graphicData>
        </a:graphic>
      </p:graphicFrame>
      <p:graphicFrame>
        <p:nvGraphicFramePr>
          <p:cNvPr id="6149" name="Đối tượng 10"/>
          <p:cNvGraphicFramePr>
            <a:graphicFrameLocks noChangeAspect="1"/>
          </p:cNvGraphicFramePr>
          <p:nvPr/>
        </p:nvGraphicFramePr>
        <p:xfrm>
          <a:off x="5334000" y="2514600"/>
          <a:ext cx="1066800" cy="1066800"/>
        </p:xfrm>
        <a:graphic>
          <a:graphicData uri="http://schemas.openxmlformats.org/presentationml/2006/ole">
            <p:oleObj spid="_x0000_s6149" name="Equation" r:id="rId6" imgW="342751" imgH="393529" progId="Equation.3">
              <p:embed/>
            </p:oleObj>
          </a:graphicData>
        </a:graphic>
      </p:graphicFrame>
      <p:graphicFrame>
        <p:nvGraphicFramePr>
          <p:cNvPr id="6150" name="Đối tượng 12"/>
          <p:cNvGraphicFramePr>
            <a:graphicFrameLocks noChangeAspect="1"/>
          </p:cNvGraphicFramePr>
          <p:nvPr/>
        </p:nvGraphicFramePr>
        <p:xfrm>
          <a:off x="304800" y="1484313"/>
          <a:ext cx="355600" cy="420687"/>
        </p:xfrm>
        <a:graphic>
          <a:graphicData uri="http://schemas.openxmlformats.org/presentationml/2006/ole">
            <p:oleObj spid="_x0000_s6150" name="Equation" r:id="rId7" imgW="152202" imgH="17756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129</Words>
  <Application>Microsoft Office PowerPoint</Application>
  <PresentationFormat>On-screen Show (4:3)</PresentationFormat>
  <Paragraphs>68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Arial</vt:lpstr>
      <vt:lpstr>Times New Roman</vt:lpstr>
      <vt:lpstr>Chủ đề của Office</vt:lpstr>
      <vt:lpstr>1_Chủ đề của Office</vt:lpstr>
      <vt:lpstr>Microsoft Equation 3.0</vt:lpstr>
      <vt:lpstr> Toán: Ôn tập các phép tính với phân số (tiếp theo)</vt:lpstr>
      <vt:lpstr> Toán: Ôn tập các phép tính với phân số (tiếp theo)</vt:lpstr>
      <vt:lpstr> Toán: Ôn tập các phép tính với phân số (tiếp theo)</vt:lpstr>
      <vt:lpstr> Toán: Ôn tập các phép tính với phân số (tiếp theo)</vt:lpstr>
      <vt:lpstr> Toán: Ôn tập các phép tính với phân số (tiếp theo)</vt:lpstr>
      <vt:lpstr> Toán: Ôn tập các phép tính với phân số (tiếp theo)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18 tháng 4 năm 2012 Toán: Ôn tập các phép tính với phân số (tiếp theo)</dc:title>
  <dc:creator>HDuy</dc:creator>
  <cp:lastModifiedBy>CSTeam</cp:lastModifiedBy>
  <cp:revision>26</cp:revision>
  <dcterms:created xsi:type="dcterms:W3CDTF">2012-04-07T01:45:10Z</dcterms:created>
  <dcterms:modified xsi:type="dcterms:W3CDTF">2016-06-30T02:15:58Z</dcterms:modified>
</cp:coreProperties>
</file>